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Slides/notesSlide3.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A8"/>
    <a:srgbClr val="0000FF"/>
    <a:srgbClr val="213163"/>
    <a:srgbClr val="223366"/>
    <a:srgbClr val="001131"/>
    <a:srgbClr val="DDE8FF"/>
    <a:srgbClr val="851910"/>
    <a:srgbClr val="FFD5D5"/>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5033" autoAdjust="0"/>
  </p:normalViewPr>
  <p:slideViewPr>
    <p:cSldViewPr snapToGrid="0">
      <p:cViewPr>
        <p:scale>
          <a:sx n="103" d="100"/>
          <a:sy n="103" d="100"/>
        </p:scale>
        <p:origin x="-426" y="-144"/>
      </p:cViewPr>
      <p:guideLst>
        <p:guide orient="horz" pos="588"/>
        <p:guide orient="horz" pos="852"/>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tableStyles" Target="tableStyles.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customXml" Target="../customXml/item1.xml"/><Relationship Id="rId17" Type="http://schemas.openxmlformats.org/officeDocument/2006/relationships/customXmlProps" Target="../customXml/itemProps1.xml"/><Relationship Id="rId1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2" name="Shape 2"/>
        <p:cNvGrpSpPr/>
        <p:nvPr/>
      </p:nvGrpSpPr>
      <p:grpSpPr>
        <a:xfrm>
          <a:off x="0" y="0"/>
          <a:ext cx="0" cy="0"/>
          <a:chOff x="0" y="0"/>
          <a:chExt cx="0" cy="0"/>
        </a:xfrm>
      </p:grpSpPr>
      <p:sp>
        <p:nvSpPr>
          <p:cNvPr id="1048640"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41"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87" name="Slide Image Placeholder 1"/>
          <p:cNvSpPr>
            <a:spLocks noChangeAspect="1" noRot="1" noGrp="1"/>
          </p:cNvSpPr>
          <p:nvPr>
            <p:ph type="sldImg"/>
          </p:nvPr>
        </p:nvSpPr>
        <p:spPr>
          <a:xfrm>
            <a:off x="533400" y="763588"/>
            <a:ext cx="6704013" cy="3771900"/>
          </a:xfrm>
        </p:spPr>
      </p:sp>
      <p:sp>
        <p:nvSpPr>
          <p:cNvPr id="1048588" name="Notes Placeholder 2"/>
          <p:cNvSpPr>
            <a:spLocks noGrp="1"/>
          </p:cNvSpPr>
          <p:nvPr>
            <p:ph type="body" idx="1"/>
          </p:nvPr>
        </p:nvSpPr>
        <p:spPr/>
        <p:txBody>
          <a:bodyPr/>
          <a:p>
            <a:pPr indent="0" marL="0">
              <a:buNone/>
            </a:pPr>
            <a:r>
              <a:rPr b="1" dirty="0" lang="en-US"/>
              <a:t>Slides</a:t>
            </a:r>
            <a:r>
              <a:rPr dirty="0" lang="en-US"/>
              <a:t>: Prepare a short slide deck (10-12 slides) summarizing the project objectives, methodology, and key results.</a:t>
            </a:r>
            <a:endParaRPr dirty="0" lang="en-IN"/>
          </a:p>
        </p:txBody>
      </p:sp>
      <p:sp>
        <p:nvSpPr>
          <p:cNvPr id="1048589"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92" name="Slide Image Placeholder 1"/>
          <p:cNvSpPr>
            <a:spLocks noChangeAspect="1" noRot="1" noGrp="1"/>
          </p:cNvSpPr>
          <p:nvPr>
            <p:ph type="sldImg"/>
          </p:nvPr>
        </p:nvSpPr>
        <p:spPr>
          <a:xfrm>
            <a:off x="533400" y="763588"/>
            <a:ext cx="6704013" cy="3771900"/>
          </a:xfrm>
        </p:spPr>
      </p:sp>
      <p:sp>
        <p:nvSpPr>
          <p:cNvPr id="1048593" name="Notes Placeholder 2"/>
          <p:cNvSpPr>
            <a:spLocks noGrp="1"/>
          </p:cNvSpPr>
          <p:nvPr>
            <p:ph type="body" idx="1"/>
          </p:nvPr>
        </p:nvSpPr>
        <p:spPr/>
        <p:txBody>
          <a:bodyPr/>
          <a:p>
            <a:pPr indent="0" marL="158750">
              <a:buNone/>
            </a:pPr>
            <a:endParaRPr b="1" dirty="0" lang="en-US"/>
          </a:p>
        </p:txBody>
      </p:sp>
      <p:sp>
        <p:nvSpPr>
          <p:cNvPr id="1048594" name="Slide Number Placeholder 3"/>
          <p:cNvSpPr>
            <a:spLocks noGrp="1"/>
          </p:cNvSpPr>
          <p:nvPr>
            <p:ph type="sldNum"/>
          </p:nvPr>
        </p:nvSpPr>
        <p:spPr/>
        <p:txBody>
          <a:bodyPr/>
          <a:p>
            <a:pPr algn="r"/>
            <a:fld id="{023E65BA-FB28-47C4-A217-44F00343302E}" type="slidenum">
              <a:rPr b="0" sz="1400" lang="en-US" spc="-1" strike="noStrike">
                <a:latin typeface="Times New Roman"/>
              </a:rPr>
              <a:t>2</a:t>
            </a:fld>
            <a:endParaRPr b="0" sz="1400" lang="en-US" spc="-1" strike="noStrike">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12" name="PlaceHolder 1"/>
          <p:cNvSpPr>
            <a:spLocks noChangeAspect="1" noRot="1" noGrp="1"/>
          </p:cNvSpPr>
          <p:nvPr>
            <p:ph type="sldImg"/>
          </p:nvPr>
        </p:nvSpPr>
        <p:spPr>
          <a:xfrm>
            <a:off x="685800" y="1143000"/>
            <a:ext cx="5486400" cy="3086100"/>
          </a:xfrm>
          <a:prstGeom prst="rect"/>
        </p:spPr>
      </p:sp>
      <p:sp>
        <p:nvSpPr>
          <p:cNvPr id="1048613" name="PlaceHolder 2"/>
          <p:cNvSpPr>
            <a:spLocks noGrp="1"/>
          </p:cNvSpPr>
          <p:nvPr>
            <p:ph type="body"/>
          </p:nvPr>
        </p:nvSpPr>
        <p:spPr>
          <a:xfrm>
            <a:off x="685800" y="4400640"/>
            <a:ext cx="5486040" cy="3600000"/>
          </a:xfrm>
          <a:prstGeom prst="rect"/>
        </p:spPr>
        <p:txBody>
          <a:bodyPr>
            <a:noAutofit/>
          </a:bodyPr>
          <a:p>
            <a:pPr indent="0" marL="0">
              <a:buFont typeface="Arial" panose="020B0604020202020204" pitchFamily="34" charset="0"/>
              <a:buNone/>
              <a:tabLst>
                <a:tab algn="l" pos="0"/>
              </a:tabLst>
            </a:pPr>
            <a:r>
              <a:rPr b="0" sz="2000" lang="en-IN" spc="-1"/>
              <a:t>thank you very much for joining</a:t>
            </a:r>
            <a:r>
              <a:rPr b="0" lang="en-IN"/>
              <a:t> this </a:t>
            </a:r>
            <a:r>
              <a:rPr lang="en-IN"/>
              <a:t>PPT</a:t>
            </a:r>
            <a:r>
              <a:rPr b="0" lang="en-IN"/>
              <a:t>, keep learning.</a:t>
            </a:r>
          </a:p>
        </p:txBody>
      </p:sp>
      <p:sp>
        <p:nvSpPr>
          <p:cNvPr id="104861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7" name="Shape 13"/>
        <p:cNvGrpSpPr/>
        <p:nvPr/>
      </p:nvGrpSpPr>
      <p:grpSpPr>
        <a:xfrm>
          <a:off x="0" y="0"/>
          <a:ext cx="0" cy="0"/>
          <a:chOff x="0" y="0"/>
          <a:chExt cx="0" cy="0"/>
        </a:xfrm>
      </p:grpSpPr>
      <p:sp>
        <p:nvSpPr>
          <p:cNvPr id="1048605"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47" name=""/>
        <p:cNvGrpSpPr/>
        <p:nvPr/>
      </p:nvGrpSpPr>
      <p:grpSpPr>
        <a:xfrm>
          <a:off x="0" y="0"/>
          <a:ext cx="0" cy="0"/>
          <a:chOff x="0" y="0"/>
          <a:chExt cx="0" cy="0"/>
        </a:xfrm>
      </p:grpSpPr>
      <p:sp>
        <p:nvSpPr>
          <p:cNvPr id="104862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2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24" name=""/>
        <p:cNvGrpSpPr/>
        <p:nvPr/>
      </p:nvGrpSpPr>
      <p:grpSpPr>
        <a:xfrm>
          <a:off x="0" y="0"/>
          <a:ext cx="0" cy="0"/>
          <a:chOff x="0" y="0"/>
          <a:chExt cx="0" cy="0"/>
        </a:xfrm>
      </p:grpSpPr>
      <p:sp>
        <p:nvSpPr>
          <p:cNvPr id="1048579"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0"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1" name="Date Placeholder 3"/>
          <p:cNvSpPr>
            <a:spLocks noGrp="1"/>
          </p:cNvSpPr>
          <p:nvPr>
            <p:ph type="dt" sz="half" idx="10"/>
          </p:nvPr>
        </p:nvSpPr>
        <p:spPr>
          <a:xfrm>
            <a:off x="628650" y="4767263"/>
            <a:ext cx="2057400" cy="274637"/>
          </a:xfrm>
          <a:prstGeom prst="rect"/>
        </p:spPr>
        <p:txBody>
          <a:bodyPr/>
          <a:p>
            <a:fld id="{81BF06D3-496D-4060-A653-877D7024FA53}" type="datetime1">
              <a:rPr lang="en-IN" smtClean="0"/>
              <a:t>17-11-2024</a:t>
            </a:fld>
            <a:endParaRPr lang="en-US"/>
          </a:p>
        </p:txBody>
      </p:sp>
      <p:sp>
        <p:nvSpPr>
          <p:cNvPr id="1048582"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3"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45" name="Shape 20"/>
        <p:cNvGrpSpPr/>
        <p:nvPr/>
      </p:nvGrpSpPr>
      <p:grpSpPr>
        <a:xfrm>
          <a:off x="0" y="0"/>
          <a:ext cx="0" cy="0"/>
          <a:chOff x="0" y="0"/>
          <a:chExt cx="0" cy="0"/>
        </a:xfrm>
      </p:grpSpPr>
      <p:sp>
        <p:nvSpPr>
          <p:cNvPr id="1048618"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19"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20"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21"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32" name="Shape 25"/>
        <p:cNvGrpSpPr/>
        <p:nvPr/>
      </p:nvGrpSpPr>
      <p:grpSpPr>
        <a:xfrm>
          <a:off x="0" y="0"/>
          <a:ext cx="0" cy="0"/>
          <a:chOff x="0" y="0"/>
          <a:chExt cx="0" cy="0"/>
        </a:xfrm>
      </p:grpSpPr>
      <p:sp>
        <p:nvSpPr>
          <p:cNvPr id="1048595"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596"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8" name="Shape 28"/>
        <p:cNvGrpSpPr/>
        <p:nvPr/>
      </p:nvGrpSpPr>
      <p:grpSpPr>
        <a:xfrm>
          <a:off x="0" y="0"/>
          <a:ext cx="0" cy="0"/>
          <a:chOff x="0" y="0"/>
          <a:chExt cx="0" cy="0"/>
        </a:xfrm>
      </p:grpSpPr>
      <p:sp>
        <p:nvSpPr>
          <p:cNvPr id="1048626"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27"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28"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49" name="Shape 20"/>
        <p:cNvGrpSpPr/>
        <p:nvPr/>
      </p:nvGrpSpPr>
      <p:grpSpPr>
        <a:xfrm>
          <a:off x="0" y="0"/>
          <a:ext cx="0" cy="0"/>
          <a:chOff x="0" y="0"/>
          <a:chExt cx="0" cy="0"/>
        </a:xfrm>
      </p:grpSpPr>
      <p:sp>
        <p:nvSpPr>
          <p:cNvPr id="1048629"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30"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31"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32"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4" name="Shape 28"/>
        <p:cNvGrpSpPr/>
        <p:nvPr/>
      </p:nvGrpSpPr>
      <p:grpSpPr>
        <a:xfrm>
          <a:off x="0" y="0"/>
          <a:ext cx="0" cy="0"/>
          <a:chOff x="0" y="0"/>
          <a:chExt cx="0" cy="0"/>
        </a:xfrm>
      </p:grpSpPr>
      <p:sp>
        <p:nvSpPr>
          <p:cNvPr id="1048615"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16"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17"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0" name="Shape 32"/>
        <p:cNvGrpSpPr/>
        <p:nvPr/>
      </p:nvGrpSpPr>
      <p:grpSpPr>
        <a:xfrm>
          <a:off x="0" y="0"/>
          <a:ext cx="0" cy="0"/>
          <a:chOff x="0" y="0"/>
          <a:chExt cx="0" cy="0"/>
        </a:xfrm>
      </p:grpSpPr>
      <p:sp>
        <p:nvSpPr>
          <p:cNvPr id="1048633"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34"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1" name="Shape 35"/>
        <p:cNvGrpSpPr/>
        <p:nvPr/>
      </p:nvGrpSpPr>
      <p:grpSpPr>
        <a:xfrm>
          <a:off x="0" y="0"/>
          <a:ext cx="0" cy="0"/>
          <a:chOff x="0" y="0"/>
          <a:chExt cx="0" cy="0"/>
        </a:xfrm>
      </p:grpSpPr>
      <p:sp>
        <p:nvSpPr>
          <p:cNvPr id="1048635"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36"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37"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38"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639"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6" name="Shape 41"/>
        <p:cNvGrpSpPr/>
        <p:nvPr/>
      </p:nvGrpSpPr>
      <p:grpSpPr>
        <a:xfrm>
          <a:off x="0" y="0"/>
          <a:ext cx="0" cy="0"/>
          <a:chOff x="0" y="0"/>
          <a:chExt cx="0" cy="0"/>
        </a:xfrm>
      </p:grpSpPr>
      <p:sp>
        <p:nvSpPr>
          <p:cNvPr id="1048622"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23"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1" y="-78892"/>
            <a:ext cx="7088224"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l"/>
            <a:r>
              <a:rPr lang="en-US"/>
              <a:t>Project Title</a:t>
            </a:r>
          </a:p>
        </p:txBody>
      </p:sp>
      <p:sp>
        <p:nvSpPr>
          <p:cNvPr id="1048577" name="Rectangle 8"/>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7"/>
          <p:cNvPicPr>
            <a:picLocks noChangeAspect="1"/>
          </p:cNvPicPr>
          <p:nvPr userDrawn="1"/>
        </p:nvPicPr>
        <p:blipFill>
          <a:blip xmlns:r="http://schemas.openxmlformats.org/officeDocument/2006/relationships" r:embed="rId12"/>
          <a:srcRect/>
          <a:stretch>
            <a:fillRect/>
          </a:stretch>
        </p:blipFill>
        <p:spPr>
          <a:xfrm>
            <a:off x="7435308" y="29029"/>
            <a:ext cx="1245494" cy="405088"/>
          </a:xfrm>
          <a:prstGeom prst="rect"/>
        </p:spPr>
      </p:pic>
      <p:sp>
        <p:nvSpPr>
          <p:cNvPr id="1048578" name="Rectangle 12"/>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7.pn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pic>
        <p:nvPicPr>
          <p:cNvPr id="2097153" name="Picture 2"/>
          <p:cNvPicPr>
            <a:picLocks noChangeAspect="1"/>
          </p:cNvPicPr>
          <p:nvPr/>
        </p:nvPicPr>
        <p:blipFill>
          <a:blip xmlns:r="http://schemas.openxmlformats.org/officeDocument/2006/relationships" r:embed="rId1"/>
          <a:stretch>
            <a:fillRect/>
          </a:stretch>
        </p:blipFill>
        <p:spPr>
          <a:xfrm>
            <a:off x="-1" y="-122464"/>
            <a:ext cx="9144000" cy="5143500"/>
          </a:xfrm>
          <a:prstGeom prst="rect"/>
        </p:spPr>
      </p:pic>
      <p:sp>
        <p:nvSpPr>
          <p:cNvPr id="1048584" name="TextBox 1"/>
          <p:cNvSpPr txBox="1"/>
          <p:nvPr/>
        </p:nvSpPr>
        <p:spPr>
          <a:xfrm>
            <a:off x="2274736" y="4468992"/>
            <a:ext cx="4051271" cy="307340"/>
          </a:xfrm>
          <a:prstGeom prst="rect"/>
          <a:noFill/>
        </p:spPr>
        <p:txBody>
          <a:bodyPr rtlCol="0" wrap="none">
            <a:spAutoFit/>
          </a:bodyPr>
          <a:p>
            <a:pPr algn="ctr"/>
            <a:r>
              <a:rPr sz="1200" lang="en-US">
                <a:solidFill>
                  <a:schemeClr val="bg1"/>
                </a:solidFill>
              </a:rPr>
              <a:t>Disclaimer: The content is curated for educational purposes only.</a:t>
            </a:r>
          </a:p>
        </p:txBody>
      </p:sp>
      <p:sp>
        <p:nvSpPr>
          <p:cNvPr id="104858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1pPr>
            <a:lvl2pPr algn="l" lvl="1"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2pPr>
            <a:lvl3pPr algn="l" lvl="2"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3pPr>
            <a:lvl4pPr algn="l" lvl="3"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4pPr>
            <a:lvl5pPr algn="l" lvl="4"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5pPr>
            <a:lvl6pPr algn="l" lvl="5"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6pPr>
            <a:lvl7pPr algn="l" lvl="6"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7pPr>
            <a:lvl8pPr algn="l" lvl="7"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8pPr>
            <a:lvl9pPr algn="l" lvl="8" marR="0" rtl="0">
              <a:lnSpc>
                <a:spcPct val="100000"/>
              </a:lnSpc>
              <a:spcBef>
                <a:spcPts val="0"/>
              </a:spcBef>
              <a:spcAft>
                <a:spcPts val="0"/>
              </a:spcAft>
              <a:buClr>
                <a:srgbClr val="000000"/>
              </a:buClr>
              <a:buFont typeface="Arial"/>
              <a:defRPr b="0" cap="none" sz="1400" i="0" strike="noStrike" u="none">
                <a:solidFill>
                  <a:schemeClr val="lt1"/>
                </a:solidFill>
                <a:latin typeface="+mn-lt"/>
                <a:ea typeface="+mn-ea"/>
                <a:cs typeface="+mn-cs"/>
                <a:sym typeface="Arial"/>
              </a:defRPr>
            </a:lvl9pPr>
          </a:lstStyle>
          <a:p>
            <a:pPr algn="ctr"/>
            <a:endParaRPr lang="en-US"/>
          </a:p>
        </p:txBody>
      </p:sp>
      <p:grpSp>
        <p:nvGrpSpPr>
          <p:cNvPr id="26" name="Group 5"/>
          <p:cNvGrpSpPr/>
          <p:nvPr/>
        </p:nvGrpSpPr>
        <p:grpSpPr>
          <a:xfrm>
            <a:off x="1567263" y="1495382"/>
            <a:ext cx="6047412" cy="601034"/>
            <a:chOff x="1567263" y="1495382"/>
            <a:chExt cx="6047412" cy="601034"/>
          </a:xfrm>
        </p:grpSpPr>
        <p:pic>
          <p:nvPicPr>
            <p:cNvPr id="2097154" name="Google Shape;110;p4"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Picture 10"/>
            <p:cNvPicPr>
              <a:picLocks noChangeAspect="1"/>
            </p:cNvPicPr>
            <p:nvPr/>
          </p:nvPicPr>
          <p:blipFill rotWithShape="1">
            <a:blip xmlns:r="http://schemas.openxmlformats.org/officeDocument/2006/relationships" r:embed="rId3"/>
            <a:srcRect t="20552"/>
            <a:stretch>
              <a:fillRect/>
            </a:stretch>
          </p:blipFill>
          <p:spPr>
            <a:xfrm>
              <a:off x="3675859" y="1608154"/>
              <a:ext cx="787775" cy="414497"/>
            </a:xfrm>
            <a:prstGeom prst="rect"/>
          </p:spPr>
        </p:pic>
        <p:cxnSp>
          <p:nvCxnSpPr>
            <p:cNvPr id="3145728" name="Straight Connector 14"/>
            <p:cNvCxnSpPr>
              <a:cxnSpLocks/>
            </p:cNvCxnSpPr>
            <p:nvPr/>
          </p:nvCxnSpPr>
          <p:spPr>
            <a:xfrm>
              <a:off x="4609804" y="1534389"/>
              <a:ext cx="0" cy="562027"/>
            </a:xfrm>
            <a:prstGeom prst="line"/>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3145729" name="Straight Connector 17"/>
            <p:cNvCxnSpPr>
              <a:cxnSpLocks/>
            </p:cNvCxnSpPr>
            <p:nvPr/>
          </p:nvCxnSpPr>
          <p:spPr>
            <a:xfrm>
              <a:off x="6066122" y="1534389"/>
              <a:ext cx="0" cy="562027"/>
            </a:xfrm>
            <a:prstGeom prst="line"/>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97156" name="Picture 19"/>
            <p:cNvPicPr>
              <a:picLocks/>
            </p:cNvPicPr>
            <p:nvPr/>
          </p:nvPicPr>
          <p:blipFill>
            <a:blip xmlns:r="http://schemas.openxmlformats.org/officeDocument/2006/relationships" r:embed="rId4"/>
            <a:stretch>
              <a:fillRect/>
            </a:stretch>
          </p:blipFill>
          <p:spPr>
            <a:xfrm>
              <a:off x="6212294" y="1633695"/>
              <a:ext cx="1402381" cy="363414"/>
            </a:xfrm>
            <a:prstGeom prst="rect"/>
            <a:ln w="0">
              <a:noFill/>
            </a:ln>
          </p:spPr>
        </p:pic>
        <p:cxnSp>
          <p:nvCxnSpPr>
            <p:cNvPr id="3145730" name="Straight Connector 20"/>
            <p:cNvCxnSpPr>
              <a:cxnSpLocks/>
            </p:cNvCxnSpPr>
            <p:nvPr/>
          </p:nvCxnSpPr>
          <p:spPr>
            <a:xfrm>
              <a:off x="3529689" y="1534389"/>
              <a:ext cx="0" cy="562027"/>
            </a:xfrm>
            <a:prstGeom prst="line"/>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97157" name="Picture 21" descr="A blue and black text  Description automatically generated"/>
            <p:cNvPicPr>
              <a:picLocks noChangeAspect="1"/>
            </p:cNvPicPr>
            <p:nvPr/>
          </p:nvPicPr>
          <p:blipFill>
            <a:blip xmlns:r="http://schemas.openxmlformats.org/officeDocument/2006/relationships" r:embed="rId5"/>
            <a:stretch>
              <a:fillRect/>
            </a:stretch>
          </p:blipFill>
          <p:spPr>
            <a:xfrm>
              <a:off x="1567263" y="1495382"/>
              <a:ext cx="1816256" cy="454064"/>
            </a:xfrm>
            <a:prstGeom prst="rect"/>
          </p:spPr>
        </p:pic>
      </p:grpSp>
      <p:sp>
        <p:nvSpPr>
          <p:cNvPr id="1048586" name="TextBox 6"/>
          <p:cNvSpPr txBox="1"/>
          <p:nvPr/>
        </p:nvSpPr>
        <p:spPr>
          <a:xfrm>
            <a:off x="1311965" y="2312364"/>
            <a:ext cx="6520068" cy="2872740"/>
          </a:xfrm>
          <a:prstGeom prst="rect"/>
          <a:noFill/>
        </p:spPr>
        <p:txBody>
          <a:bodyPr wrap="square">
            <a:spAutoFit/>
          </a:bodyPr>
          <a:p>
            <a:pPr algn="ctr"/>
            <a:r>
              <a:rPr b="1" dirty="0" sz="1800" lang="en-US">
                <a:latin typeface="Times New Roman" pitchFamily="18" charset="0"/>
                <a:cs typeface="Times New Roman" pitchFamily="18" charset="0"/>
              </a:rPr>
              <a:t>CUSTOMER SEGMENTATION AND </a:t>
            </a:r>
            <a:r>
              <a:rPr b="1" dirty="0" sz="1800" lang="en-US" smtClean="0">
                <a:latin typeface="Times New Roman" pitchFamily="18" charset="0"/>
                <a:cs typeface="Times New Roman" pitchFamily="18" charset="0"/>
              </a:rPr>
              <a:t>PERSONALIZATION</a:t>
            </a:r>
          </a:p>
          <a:p>
            <a:pPr algn="ctr"/>
            <a:endParaRPr dirty="0" sz="1800" lang="en-US">
              <a:latin typeface="Times New Roman" pitchFamily="18" charset="0"/>
              <a:cs typeface="Times New Roman" pitchFamily="18" charset="0"/>
            </a:endParaRPr>
          </a:p>
          <a:p>
            <a:r>
              <a:rPr dirty="0" lang="en-US"/>
              <a:t>Name: </a:t>
            </a:r>
            <a:r>
              <a:rPr dirty="0" lang="en-US" smtClean="0"/>
              <a:t>PRINCE DHANISHA A</a:t>
            </a:r>
            <a:r>
              <a:rPr dirty="0" sz="1400" lang="en-US"/>
              <a:t>	                   </a:t>
            </a:r>
            <a:r>
              <a:rPr dirty="0" sz="1400" lang="en-US" smtClean="0"/>
              <a:t>Guide</a:t>
            </a:r>
            <a:r>
              <a:rPr dirty="0" sz="1400" lang="en-US"/>
              <a:t>: </a:t>
            </a:r>
            <a:r>
              <a:rPr dirty="0" sz="1400" lang="en-US" err="1"/>
              <a:t>P</a:t>
            </a:r>
            <a:r>
              <a:rPr dirty="0" lang="en-US" err="1"/>
              <a:t>.Raja,Master</a:t>
            </a:r>
            <a:r>
              <a:rPr dirty="0" lang="en-US"/>
              <a:t> Trainer</a:t>
            </a:r>
            <a:endParaRPr dirty="0" sz="1400" lang="en-US"/>
          </a:p>
          <a:p>
            <a:endParaRPr dirty="0" lang="en-US"/>
          </a:p>
          <a:p>
            <a:r>
              <a:rPr dirty="0" sz="1400" lang="en-US"/>
              <a:t>NM-ID: </a:t>
            </a:r>
            <a:r>
              <a:rPr dirty="0" lang="en-US"/>
              <a:t>aut923821114303</a:t>
            </a:r>
            <a:endParaRPr dirty="0" lang="en-IN"/>
          </a:p>
          <a:p>
            <a:endParaRPr dirty="0" lang="en-US"/>
          </a:p>
          <a:p>
            <a:r>
              <a:rPr dirty="0" sz="1400" lang="en-US" err="1" smtClean="0"/>
              <a:t>E-Mail:princedhanisha@gmail.com</a:t>
            </a:r>
            <a:endParaRPr dirty="0" sz="1400" lang="en-US"/>
          </a:p>
          <a:p>
            <a:pPr algn="ctr"/>
            <a:endParaRPr dirty="0" lang="en-US"/>
          </a:p>
          <a:p>
            <a:pPr algn="ctr"/>
            <a:endParaRPr dirty="0" sz="1400" lang="en-US"/>
          </a:p>
          <a:p>
            <a:pPr algn="ctr"/>
            <a:endParaRPr dirty="0" lang="en-US"/>
          </a:p>
          <a:p>
            <a:pPr algn="ctr"/>
            <a:endParaRPr dirty="0" sz="1400"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11"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dirty="0" sz="3000" lang="en-US">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0" name="TextBox 1174"/>
          <p:cNvSpPr txBox="1"/>
          <p:nvPr/>
        </p:nvSpPr>
        <p:spPr>
          <a:xfrm>
            <a:off x="366152" y="598433"/>
            <a:ext cx="4624216" cy="510540"/>
          </a:xfrm>
          <a:prstGeom prst="rect"/>
          <a:noFill/>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dirty="0" sz="2400" lang="en-US">
                <a:solidFill>
                  <a:srgbClr val="002060"/>
                </a:solidFill>
                <a:latin typeface="Arial" panose="020B0604020202020204" pitchFamily="34" charset="0"/>
                <a:cs typeface="Arial" panose="020B0604020202020204" pitchFamily="34" charset="0"/>
              </a:rPr>
              <a:t>OUTLINE</a:t>
            </a:r>
            <a:endParaRPr b="1" dirty="0" sz="900" lang="en-US"/>
          </a:p>
        </p:txBody>
      </p:sp>
      <p:sp>
        <p:nvSpPr>
          <p:cNvPr id="1048591" name="TextBox 3"/>
          <p:cNvSpPr txBox="1"/>
          <p:nvPr/>
        </p:nvSpPr>
        <p:spPr>
          <a:xfrm>
            <a:off x="654158" y="1060098"/>
            <a:ext cx="6935087" cy="3154680"/>
          </a:xfrm>
          <a:prstGeom prst="rect"/>
          <a:noFill/>
        </p:spPr>
        <p:txBody>
          <a:bodyPr wrap="square">
            <a:spAutoFit/>
          </a:bodyPr>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dirty="0" sz="1800" lang="en-IN">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latin typeface="Times New Roman" panose="02020603050405020304" pitchFamily="18" charset="0"/>
                <a:ea typeface="+mn-lt"/>
                <a:cs typeface="Times New Roman" panose="02020603050405020304" pitchFamily="18" charset="0"/>
              </a:rPr>
              <a:t>Problem Statement</a:t>
            </a: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latin typeface="Times New Roman" panose="02020603050405020304" pitchFamily="18" charset="0"/>
                <a:ea typeface="+mn-lt"/>
                <a:cs typeface="Times New Roman" panose="02020603050405020304" pitchFamily="18" charset="0"/>
              </a:rPr>
              <a:t>Proposed Solution</a:t>
            </a: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latin typeface="Times New Roman" panose="02020603050405020304" pitchFamily="18" charset="0"/>
                <a:ea typeface="+mn-lt"/>
                <a:cs typeface="Times New Roman" panose="02020603050405020304" pitchFamily="18" charset="0"/>
              </a:rPr>
              <a:t>System Architecture</a:t>
            </a: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latin typeface="Times New Roman" panose="02020603050405020304" pitchFamily="18" charset="0"/>
                <a:ea typeface="+mn-lt"/>
                <a:cs typeface="Times New Roman" panose="02020603050405020304" pitchFamily="18" charset="0"/>
              </a:rPr>
              <a:t>Embedded Video of Project</a:t>
            </a: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IN">
                <a:latin typeface="Times New Roman" panose="02020603050405020304" pitchFamily="18" charset="0"/>
                <a:ea typeface="+mn-lt"/>
                <a:cs typeface="Times New Roman" panose="02020603050405020304" pitchFamily="18" charset="0"/>
              </a:rPr>
              <a:t>Conclusion</a:t>
            </a:r>
          </a:p>
          <a:p>
            <a:pPr indent="-285750" marL="285750">
              <a:lnSpc>
                <a:spcPct val="115000"/>
              </a:lnSpc>
              <a:spcBef>
                <a:spcPts val="200"/>
              </a:spcBef>
              <a:spcAft>
                <a:spcPts val="600"/>
              </a:spcAft>
              <a:buFont typeface="Arial" panose="020B0604020202020204" pitchFamily="34" charset="0"/>
              <a:buChar char="•"/>
              <a:tabLst>
                <a:tab algn="ctr" pos="4229100"/>
              </a:tabLst>
            </a:pPr>
            <a:r>
              <a:rPr dirty="0" sz="1800" lang="en-US">
                <a:latin typeface="Times New Roman" panose="02020603050405020304" pitchFamily="18" charset="0"/>
                <a:ea typeface="+mn-lt"/>
                <a:cs typeface="Times New Roman" panose="02020603050405020304" pitchFamily="18" charset="0"/>
              </a:rPr>
              <a:t>Future Scope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597" name="Title 1"/>
          <p:cNvSpPr>
            <a:spLocks noGrp="1"/>
          </p:cNvSpPr>
          <p:nvPr>
            <p:ph type="title"/>
          </p:nvPr>
        </p:nvSpPr>
        <p:spPr>
          <a:xfrm>
            <a:off x="311700" y="565795"/>
            <a:ext cx="8520600" cy="510540"/>
          </a:xfrm>
          <a:noFill/>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sz="2400" lang="en-US">
                <a:solidFill>
                  <a:srgbClr val="002060"/>
                </a:solidFill>
                <a:latin typeface="Arial" panose="020B0604020202020204" pitchFamily="34" charset="0"/>
                <a:cs typeface="Arial" panose="020B0604020202020204" pitchFamily="34" charset="0"/>
              </a:rPr>
              <a:t>Abstract</a:t>
            </a:r>
            <a:endParaRPr b="1" sz="2400" lang="en-IN">
              <a:solidFill>
                <a:srgbClr val="002060"/>
              </a:solidFill>
              <a:latin typeface="Arial" panose="020B0604020202020204" pitchFamily="34" charset="0"/>
              <a:cs typeface="Arial" panose="020B0604020202020204" pitchFamily="34" charset="0"/>
            </a:endParaRPr>
          </a:p>
        </p:txBody>
      </p:sp>
      <p:sp>
        <p:nvSpPr>
          <p:cNvPr id="1048598" name="TextBox 2"/>
          <p:cNvSpPr txBox="1"/>
          <p:nvPr/>
        </p:nvSpPr>
        <p:spPr>
          <a:xfrm>
            <a:off x="1052424" y="1021537"/>
            <a:ext cx="6883878" cy="3291840"/>
          </a:xfrm>
          <a:prstGeom prst="rect"/>
          <a:noFill/>
        </p:spPr>
        <p:txBody>
          <a:bodyPr rtlCol="0" wrap="square">
            <a:spAutoFit/>
          </a:bodyPr>
          <a:p>
            <a:pPr algn="just">
              <a:lnSpc>
                <a:spcPct val="150000"/>
              </a:lnSpc>
            </a:pPr>
            <a:r>
              <a:rPr dirty="0" sz="1800" lang="en-GB">
                <a:effectLst/>
                <a:latin typeface="Times New Roman" panose="02020603050405020304" pitchFamily="18" charset="0"/>
                <a:ea typeface="Times New Roman" panose="02020603050405020304" pitchFamily="18" charset="0"/>
                <a:cs typeface="Times New Roman" panose="02020603050405020304" pitchFamily="18" charset="0"/>
              </a:rPr>
              <a:t>	</a:t>
            </a:r>
            <a:r>
              <a:rPr dirty="0" sz="1800" lang="en-IN">
                <a:latin typeface="Times New Roman" pitchFamily="18" charset="0"/>
                <a:cs typeface="Times New Roman" pitchFamily="18" charset="0"/>
              </a:rPr>
              <a:t>The project on </a:t>
            </a:r>
            <a:r>
              <a:rPr b="1" dirty="0" sz="1800" lang="en-IN">
                <a:latin typeface="Times New Roman" pitchFamily="18" charset="0"/>
                <a:cs typeface="Times New Roman" pitchFamily="18" charset="0"/>
              </a:rPr>
              <a:t>Customer Segmentation and Personalization</a:t>
            </a:r>
            <a:r>
              <a:rPr dirty="0" sz="1800" lang="en-IN">
                <a:latin typeface="Times New Roman" pitchFamily="18" charset="0"/>
                <a:cs typeface="Times New Roman" pitchFamily="18" charset="0"/>
              </a:rPr>
              <a:t> explores the use of data analytics and machine learning techniques to enhance customer experiences by segmenting the customer base and tailoring offerings to individual preferences. The primary objective is to divide a diverse customer group into homogeneous segments based on factors such as purchasing </a:t>
            </a:r>
            <a:r>
              <a:rPr dirty="0" sz="1800" lang="en-IN" err="1">
                <a:latin typeface="Times New Roman" pitchFamily="18" charset="0"/>
                <a:cs typeface="Times New Roman" pitchFamily="18" charset="0"/>
              </a:rPr>
              <a:t>behavior</a:t>
            </a:r>
            <a:r>
              <a:rPr dirty="0" sz="1800" lang="en-IN">
                <a:latin typeface="Times New Roman" pitchFamily="18" charset="0"/>
                <a:cs typeface="Times New Roman" pitchFamily="18" charset="0"/>
              </a:rPr>
              <a:t>, demographics, preferences, and interactions with the brand.</a:t>
            </a:r>
            <a:endParaRPr dirty="0" sz="20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599" name="Title 1"/>
          <p:cNvSpPr>
            <a:spLocks noGrp="1"/>
          </p:cNvSpPr>
          <p:nvPr>
            <p:ph type="title"/>
          </p:nvPr>
        </p:nvSpPr>
        <p:spPr/>
        <p:txBody>
          <a:bodyPr/>
          <a:p>
            <a:r>
              <a:rPr b="1" sz="2400" lang="en-US">
                <a:solidFill>
                  <a:srgbClr val="002060"/>
                </a:solidFill>
                <a:latin typeface="Arial" panose="020B0604020202020204" pitchFamily="34" charset="0"/>
                <a:cs typeface="Arial" panose="020B0604020202020204" pitchFamily="34" charset="0"/>
              </a:rPr>
              <a:t>Problem</a:t>
            </a:r>
            <a:r>
              <a:rPr b="1" sz="1400" lang="en-US">
                <a:solidFill>
                  <a:schemeClr val="accent1"/>
                </a:solidFill>
                <a:latin typeface="Arial" panose="020B0604020202020204" pitchFamily="34" charset="0"/>
                <a:cs typeface="Arial" panose="020B0604020202020204" pitchFamily="34" charset="0"/>
              </a:rPr>
              <a:t> </a:t>
            </a:r>
            <a:r>
              <a:rPr b="1" sz="2400" lang="en-US">
                <a:solidFill>
                  <a:srgbClr val="002060"/>
                </a:solidFill>
                <a:latin typeface="Arial" panose="020B0604020202020204" pitchFamily="34" charset="0"/>
                <a:cs typeface="Arial" panose="020B0604020202020204" pitchFamily="34" charset="0"/>
              </a:rPr>
              <a:t>Statement</a:t>
            </a:r>
            <a:endParaRPr b="1" sz="2400" lang="en-IN">
              <a:solidFill>
                <a:srgbClr val="002060"/>
              </a:solidFill>
              <a:latin typeface="Arial" panose="020B0604020202020204" pitchFamily="34" charset="0"/>
              <a:cs typeface="Arial" panose="020B0604020202020204" pitchFamily="34" charset="0"/>
            </a:endParaRPr>
          </a:p>
        </p:txBody>
      </p:sp>
      <p:sp>
        <p:nvSpPr>
          <p:cNvPr id="1048600" name="TextBox 2"/>
          <p:cNvSpPr txBox="1"/>
          <p:nvPr/>
        </p:nvSpPr>
        <p:spPr>
          <a:xfrm>
            <a:off x="1095022" y="1196622"/>
            <a:ext cx="7065567" cy="2504440"/>
          </a:xfrm>
          <a:prstGeom prst="rect"/>
          <a:noFill/>
        </p:spPr>
        <p:txBody>
          <a:bodyPr rtlCol="0" wrap="square">
            <a:spAutoFit/>
          </a:bodyPr>
          <a:p>
            <a:pPr algn="just" marL="457200">
              <a:lnSpc>
                <a:spcPct val="150000"/>
              </a:lnSpc>
              <a:spcAft>
                <a:spcPts val="1000"/>
              </a:spcAft>
            </a:pPr>
            <a:r>
              <a:rPr dirty="0" sz="1800" lang="en-US">
                <a:effectLst/>
                <a:latin typeface="Times New Roman" panose="02020603050405020304" pitchFamily="18" charset="0"/>
                <a:ea typeface="Calibri" panose="020F0502020204030204" pitchFamily="34" charset="0"/>
                <a:cs typeface="Times New Roman" panose="02020603050405020304" pitchFamily="18" charset="0"/>
              </a:rPr>
              <a:t>	</a:t>
            </a:r>
            <a:r>
              <a:rPr dirty="0" sz="1800" lang="en-US">
                <a:latin typeface="Times New Roman" pitchFamily="18" charset="0"/>
                <a:cs typeface="Times New Roman" pitchFamily="18" charset="0"/>
              </a:rPr>
              <a:t>The business lacks an effective way to segment its customer base and personalize offerings, communications, and services based on individual customer characteristics, behavior patterns, and preferences. </a:t>
            </a:r>
            <a:endParaRPr dirty="0" sz="1800" lang="en-US" smtClean="0">
              <a:latin typeface="Times New Roman" pitchFamily="18" charset="0"/>
              <a:cs typeface="Times New Roman" pitchFamily="18" charset="0"/>
            </a:endParaRPr>
          </a:p>
          <a:p>
            <a:pPr algn="just" marL="457200">
              <a:lnSpc>
                <a:spcPct val="150000"/>
              </a:lnSpc>
              <a:spcAft>
                <a:spcPts val="1000"/>
              </a:spcAft>
            </a:pPr>
            <a:r>
              <a:rPr dirty="0" sz="1800" lang="en-US">
                <a:latin typeface="Times New Roman" pitchFamily="18" charset="0"/>
                <a:cs typeface="Times New Roman" pitchFamily="18" charset="0"/>
              </a:rPr>
              <a:t>	</a:t>
            </a:r>
            <a:r>
              <a:rPr dirty="0" sz="1800" lang="en-US" smtClean="0">
                <a:latin typeface="Times New Roman" pitchFamily="18" charset="0"/>
                <a:cs typeface="Times New Roman" pitchFamily="18" charset="0"/>
              </a:rPr>
              <a:t>Marketing </a:t>
            </a:r>
            <a:r>
              <a:rPr dirty="0" sz="1800" lang="en-US">
                <a:latin typeface="Times New Roman" pitchFamily="18" charset="0"/>
                <a:cs typeface="Times New Roman" pitchFamily="18" charset="0"/>
              </a:rPr>
              <a:t>campaigns are too broad or irrelevant, resulting in low engagement, poor conversion rates, and wasted advertising spend.</a:t>
            </a:r>
            <a:endParaRPr dirty="0" sz="1800" lang="en-IN">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01" name="Title 1"/>
          <p:cNvSpPr>
            <a:spLocks noGrp="1"/>
          </p:cNvSpPr>
          <p:nvPr>
            <p:ph type="title"/>
          </p:nvPr>
        </p:nvSpPr>
        <p:spPr>
          <a:xfrm>
            <a:off x="311700" y="445025"/>
            <a:ext cx="8520600" cy="510540"/>
          </a:xfrm>
          <a:noFill/>
          <a:ln>
            <a:noFill/>
          </a:ln>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sz="2400" lang="en-US">
                <a:solidFill>
                  <a:srgbClr val="002060"/>
                </a:solidFill>
                <a:latin typeface="Arial" panose="020B0604020202020204" pitchFamily="34" charset="0"/>
                <a:cs typeface="Arial" panose="020B0604020202020204" pitchFamily="34" charset="0"/>
              </a:rPr>
              <a:t>Proposed Solution</a:t>
            </a:r>
            <a:endParaRPr b="1" sz="2400" lang="en-IN">
              <a:solidFill>
                <a:srgbClr val="002060"/>
              </a:solidFill>
              <a:latin typeface="Arial" panose="020B0604020202020204" pitchFamily="34" charset="0"/>
              <a:cs typeface="Arial" panose="020B0604020202020204" pitchFamily="34" charset="0"/>
            </a:endParaRPr>
          </a:p>
        </p:txBody>
      </p:sp>
      <p:sp>
        <p:nvSpPr>
          <p:cNvPr id="1048602" name="TextBox 3"/>
          <p:cNvSpPr txBox="1"/>
          <p:nvPr/>
        </p:nvSpPr>
        <p:spPr>
          <a:xfrm>
            <a:off x="983411" y="1242204"/>
            <a:ext cx="7021902" cy="3749040"/>
          </a:xfrm>
          <a:prstGeom prst="rect"/>
          <a:noFill/>
        </p:spPr>
        <p:txBody>
          <a:bodyPr rtlCol="0" wrap="square">
            <a:spAutoFit/>
          </a:bodyPr>
          <a:p>
            <a:pPr algn="just">
              <a:lnSpc>
                <a:spcPct val="150000"/>
              </a:lnSpc>
            </a:pPr>
            <a:r>
              <a:rPr dirty="0" sz="1800" lang="en-GB">
                <a:latin typeface="Times New Roman" panose="02020603050405020304" pitchFamily="18" charset="0"/>
                <a:cs typeface="Times New Roman" panose="02020603050405020304" pitchFamily="18" charset="0"/>
              </a:rPr>
              <a:t>	</a:t>
            </a:r>
            <a:r>
              <a:rPr dirty="0" sz="1800" lang="en-US">
                <a:latin typeface="Times New Roman" panose="02020603050405020304" pitchFamily="18" charset="0"/>
                <a:cs typeface="Times New Roman" panose="02020603050405020304" pitchFamily="18" charset="0"/>
              </a:rPr>
              <a:t>Customer segmentation and personalization are critical strategies for businesses to improve customer satisfaction, increase retention, and boost revenue. Here's a proposed </a:t>
            </a:r>
            <a:r>
              <a:rPr dirty="0" sz="1800" lang="en-US" smtClean="0">
                <a:latin typeface="Times New Roman" panose="02020603050405020304" pitchFamily="18" charset="0"/>
                <a:cs typeface="Times New Roman" panose="02020603050405020304" pitchFamily="18" charset="0"/>
              </a:rPr>
              <a:t>solution.</a:t>
            </a:r>
          </a:p>
          <a:p>
            <a:pPr algn="just" indent="-285750" marL="285750">
              <a:lnSpc>
                <a:spcPct val="150000"/>
              </a:lnSpc>
              <a:buFont typeface="Wingdings" pitchFamily="2" charset="2"/>
              <a:buChar char="Ø"/>
            </a:pPr>
            <a:r>
              <a:rPr dirty="0" sz="1800" lang="en-GB">
                <a:latin typeface="Times New Roman" panose="02020603050405020304" pitchFamily="18" charset="0"/>
                <a:cs typeface="Times New Roman" panose="02020603050405020304" pitchFamily="18" charset="0"/>
              </a:rPr>
              <a:t> Data </a:t>
            </a:r>
            <a:r>
              <a:rPr dirty="0" sz="1800" lang="en-GB" smtClean="0">
                <a:latin typeface="Times New Roman" panose="02020603050405020304" pitchFamily="18" charset="0"/>
                <a:cs typeface="Times New Roman" panose="02020603050405020304" pitchFamily="18" charset="0"/>
              </a:rPr>
              <a:t>Collection</a:t>
            </a:r>
          </a:p>
          <a:p>
            <a:pPr algn="just" indent="-285750" marL="285750">
              <a:lnSpc>
                <a:spcPct val="150000"/>
              </a:lnSpc>
              <a:buFont typeface="Wingdings" pitchFamily="2" charset="2"/>
              <a:buChar char="Ø"/>
            </a:pPr>
            <a:r>
              <a:rPr dirty="0" sz="1800" lang="en-IN">
                <a:latin typeface="Times New Roman" panose="02020603050405020304" pitchFamily="18" charset="0"/>
                <a:cs typeface="Times New Roman" panose="02020603050405020304" pitchFamily="18" charset="0"/>
              </a:rPr>
              <a:t>Data Analysis and </a:t>
            </a:r>
            <a:r>
              <a:rPr dirty="0" sz="1800" lang="en-IN" smtClean="0">
                <a:latin typeface="Times New Roman" panose="02020603050405020304" pitchFamily="18" charset="0"/>
                <a:cs typeface="Times New Roman" panose="02020603050405020304" pitchFamily="18" charset="0"/>
              </a:rPr>
              <a:t>Segmentation</a:t>
            </a:r>
          </a:p>
          <a:p>
            <a:pPr algn="just" indent="-285750" marL="285750">
              <a:lnSpc>
                <a:spcPct val="150000"/>
              </a:lnSpc>
              <a:buFont typeface="Wingdings" pitchFamily="2" charset="2"/>
              <a:buChar char="Ø"/>
            </a:pPr>
            <a:r>
              <a:rPr dirty="0" sz="1800" lang="en-IN">
                <a:latin typeface="Times New Roman" panose="02020603050405020304" pitchFamily="18" charset="0"/>
                <a:cs typeface="Times New Roman" panose="02020603050405020304" pitchFamily="18" charset="0"/>
              </a:rPr>
              <a:t>Personalized Engagement </a:t>
            </a:r>
            <a:r>
              <a:rPr dirty="0" sz="1800" lang="en-IN" smtClean="0">
                <a:latin typeface="Times New Roman" panose="02020603050405020304" pitchFamily="18" charset="0"/>
                <a:cs typeface="Times New Roman" panose="02020603050405020304" pitchFamily="18" charset="0"/>
              </a:rPr>
              <a:t>Strategies</a:t>
            </a:r>
          </a:p>
          <a:p>
            <a:pPr algn="just" indent="-285750" marL="285750">
              <a:lnSpc>
                <a:spcPct val="150000"/>
              </a:lnSpc>
              <a:buFont typeface="Wingdings" pitchFamily="2" charset="2"/>
              <a:buChar char="Ø"/>
            </a:pPr>
            <a:r>
              <a:rPr dirty="0" sz="1800" lang="en-IN" smtClean="0">
                <a:latin typeface="Times New Roman" panose="02020603050405020304" pitchFamily="18" charset="0"/>
                <a:cs typeface="Times New Roman" panose="02020603050405020304" pitchFamily="18" charset="0"/>
              </a:rPr>
              <a:t>Tools </a:t>
            </a:r>
            <a:r>
              <a:rPr dirty="0" sz="1800" lang="en-IN">
                <a:latin typeface="Times New Roman" panose="02020603050405020304" pitchFamily="18" charset="0"/>
                <a:cs typeface="Times New Roman" panose="02020603050405020304" pitchFamily="18" charset="0"/>
              </a:rPr>
              <a:t>and </a:t>
            </a:r>
            <a:r>
              <a:rPr dirty="0" sz="1800" lang="en-IN" smtClean="0">
                <a:latin typeface="Times New Roman" panose="02020603050405020304" pitchFamily="18" charset="0"/>
                <a:cs typeface="Times New Roman" panose="02020603050405020304" pitchFamily="18" charset="0"/>
              </a:rPr>
              <a:t>Technologies</a:t>
            </a:r>
          </a:p>
          <a:p>
            <a:pPr algn="just" indent="-285750" marL="285750">
              <a:lnSpc>
                <a:spcPct val="150000"/>
              </a:lnSpc>
              <a:buFont typeface="Wingdings" pitchFamily="2" charset="2"/>
              <a:buChar char="Ø"/>
            </a:pPr>
            <a:r>
              <a:rPr dirty="0" sz="1800" lang="en-IN">
                <a:latin typeface="Times New Roman" panose="02020603050405020304" pitchFamily="18" charset="0"/>
                <a:cs typeface="Times New Roman" panose="02020603050405020304" pitchFamily="18" charset="0"/>
              </a:rPr>
              <a:t>Testing and Optimization</a:t>
            </a:r>
            <a:endParaRPr dirty="0" sz="18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03" name="Title 4"/>
          <p:cNvSpPr>
            <a:spLocks noGrp="1"/>
          </p:cNvSpPr>
          <p:nvPr>
            <p:ph type="title"/>
          </p:nvPr>
        </p:nvSpPr>
        <p:spPr>
          <a:xfrm>
            <a:off x="311150" y="444500"/>
            <a:ext cx="8521700" cy="510540"/>
          </a:xfrm>
          <a:noFill/>
          <a:ln>
            <a:noFill/>
          </a:ln>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sz="2400" lang="en-US">
                <a:solidFill>
                  <a:srgbClr val="002060"/>
                </a:solidFill>
                <a:latin typeface="Arial" panose="020B0604020202020204" pitchFamily="34" charset="0"/>
                <a:cs typeface="Arial" panose="020B0604020202020204" pitchFamily="34" charset="0"/>
              </a:rPr>
              <a:t>System Architecture</a:t>
            </a:r>
          </a:p>
        </p:txBody>
      </p:sp>
      <p:sp>
        <p:nvSpPr>
          <p:cNvPr id="1048604" name="TextBox 1"/>
          <p:cNvSpPr txBox="1"/>
          <p:nvPr/>
        </p:nvSpPr>
        <p:spPr>
          <a:xfrm>
            <a:off x="975438" y="1125800"/>
            <a:ext cx="6886435" cy="3444240"/>
          </a:xfrm>
          <a:prstGeom prst="rect"/>
          <a:noFill/>
        </p:spPr>
        <p:txBody>
          <a:bodyPr rtlCol="0" wrap="square">
            <a:spAutoFit/>
          </a:bodyPr>
          <a:p>
            <a:pPr>
              <a:lnSpc>
                <a:spcPct val="150000"/>
              </a:lnSpc>
            </a:pPr>
            <a:r>
              <a:rPr dirty="0" sz="1800" lang="en-US">
                <a:latin typeface="Times New Roman" panose="02020603050405020304" pitchFamily="18" charset="0"/>
                <a:cs typeface="Times New Roman" panose="02020603050405020304" pitchFamily="18" charset="0"/>
              </a:rPr>
              <a:t>	</a:t>
            </a:r>
            <a:r>
              <a:rPr dirty="0" sz="1800" lang="en-US">
                <a:latin typeface="Times New Roman" panose="02020603050405020304" pitchFamily="18" charset="0"/>
                <a:cs typeface="Times New Roman" panose="02020603050405020304" pitchFamily="18" charset="0"/>
              </a:rPr>
              <a:t>Here is a proposed system architecture for customer segmentation and personalization. It ensures scalability, real-time processing, and integration across multiple channels</a:t>
            </a:r>
            <a:r>
              <a:rPr dirty="0" sz="1800" lang="en-US" smtClean="0">
                <a:latin typeface="Times New Roman" panose="02020603050405020304" pitchFamily="18" charset="0"/>
                <a:cs typeface="Times New Roman" panose="02020603050405020304" pitchFamily="18" charset="0"/>
              </a:rPr>
              <a:t>.</a:t>
            </a:r>
          </a:p>
          <a:p>
            <a:pPr>
              <a:lnSpc>
                <a:spcPct val="150000"/>
              </a:lnSpc>
            </a:pPr>
            <a:endParaRPr dirty="0" sz="1800" lang="en-US">
              <a:latin typeface="Times New Roman" panose="02020603050405020304" pitchFamily="18" charset="0"/>
              <a:cs typeface="Times New Roman" panose="02020603050405020304" pitchFamily="18" charset="0"/>
            </a:endParaRPr>
          </a:p>
          <a:p>
            <a:pPr indent="-342900" marL="342900">
              <a:buAutoNum type="arabicPeriod"/>
            </a:pPr>
            <a:r>
              <a:rPr dirty="0" sz="1800" lang="en-IN">
                <a:latin typeface="Times New Roman" panose="02020603050405020304" pitchFamily="18" charset="0"/>
                <a:cs typeface="Times New Roman" panose="02020603050405020304" pitchFamily="18" charset="0"/>
              </a:rPr>
              <a:t>Data </a:t>
            </a:r>
            <a:r>
              <a:rPr dirty="0" sz="1800" lang="en-IN" smtClean="0">
                <a:latin typeface="Times New Roman" panose="02020603050405020304" pitchFamily="18" charset="0"/>
                <a:cs typeface="Times New Roman" panose="02020603050405020304" pitchFamily="18" charset="0"/>
              </a:rPr>
              <a:t>sources</a:t>
            </a:r>
            <a:r>
              <a:rPr dirty="0" sz="1800" lang="en-IN" smtClean="0">
                <a:latin typeface="Times New Roman" panose="02020603050405020304" pitchFamily="18" charset="0"/>
                <a:cs typeface="Times New Roman" panose="02020603050405020304" pitchFamily="18" charset="0"/>
              </a:rPr>
              <a:t> </a:t>
            </a:r>
            <a:r>
              <a:rPr dirty="0" sz="1800" lang="en-IN">
                <a:latin typeface="Times New Roman" panose="02020603050405020304" pitchFamily="18" charset="0"/>
                <a:cs typeface="Times New Roman" panose="02020603050405020304" pitchFamily="18" charset="0"/>
              </a:rPr>
              <a:t>Layer</a:t>
            </a:r>
          </a:p>
          <a:p>
            <a:pPr indent="-342900" marL="342900">
              <a:buAutoNum type="arabicPeriod"/>
            </a:pPr>
            <a:endParaRPr dirty="0" sz="1800" lang="en-IN">
              <a:latin typeface="Times New Roman" panose="02020603050405020304" pitchFamily="18" charset="0"/>
              <a:cs typeface="Times New Roman" panose="02020603050405020304" pitchFamily="18" charset="0"/>
            </a:endParaRPr>
          </a:p>
          <a:p>
            <a:pPr indent="-342900" marL="342900">
              <a:buAutoNum type="arabicPeriod"/>
            </a:pPr>
            <a:r>
              <a:rPr dirty="0" sz="1800" lang="en-IN">
                <a:latin typeface="Times New Roman" panose="02020603050405020304" pitchFamily="18" charset="0"/>
                <a:cs typeface="Times New Roman" panose="02020603050405020304" pitchFamily="18" charset="0"/>
              </a:rPr>
              <a:t>Data </a:t>
            </a:r>
            <a:r>
              <a:rPr dirty="0" sz="1800" lang="en-IN" smtClean="0">
                <a:latin typeface="Times New Roman" panose="02020603050405020304" pitchFamily="18" charset="0"/>
                <a:cs typeface="Times New Roman" panose="02020603050405020304" pitchFamily="18" charset="0"/>
              </a:rPr>
              <a:t>Ingestion </a:t>
            </a:r>
            <a:r>
              <a:rPr dirty="0" sz="1800" lang="en-IN">
                <a:latin typeface="Times New Roman" panose="02020603050405020304" pitchFamily="18" charset="0"/>
                <a:cs typeface="Times New Roman" panose="02020603050405020304" pitchFamily="18" charset="0"/>
              </a:rPr>
              <a:t>Layer</a:t>
            </a:r>
          </a:p>
          <a:p>
            <a:pPr indent="-342900" marL="342900">
              <a:buAutoNum type="arabicPeriod"/>
            </a:pPr>
            <a:endParaRPr dirty="0" sz="1800" lang="en-IN">
              <a:latin typeface="Times New Roman" panose="02020603050405020304" pitchFamily="18" charset="0"/>
              <a:cs typeface="Times New Roman" panose="02020603050405020304" pitchFamily="18" charset="0"/>
            </a:endParaRPr>
          </a:p>
          <a:p>
            <a:pPr indent="-342900" marL="342900">
              <a:buAutoNum type="arabicPeriod"/>
            </a:pPr>
            <a:r>
              <a:rPr dirty="0" sz="1800" lang="en-IN">
                <a:latin typeface="Times New Roman" panose="02020603050405020304" pitchFamily="18" charset="0"/>
                <a:cs typeface="Times New Roman" panose="02020603050405020304" pitchFamily="18" charset="0"/>
              </a:rPr>
              <a:t>Data </a:t>
            </a:r>
            <a:r>
              <a:rPr dirty="0" sz="1800" lang="en-IN" smtClean="0">
                <a:latin typeface="Times New Roman" panose="02020603050405020304" pitchFamily="18" charset="0"/>
                <a:cs typeface="Times New Roman" panose="02020603050405020304" pitchFamily="18" charset="0"/>
              </a:rPr>
              <a:t>Storage </a:t>
            </a:r>
            <a:r>
              <a:rPr dirty="0" sz="1800" lang="en-IN" smtClean="0">
                <a:latin typeface="Times New Roman" panose="02020603050405020304" pitchFamily="18" charset="0"/>
                <a:cs typeface="Times New Roman" panose="02020603050405020304" pitchFamily="18" charset="0"/>
              </a:rPr>
              <a:t>Layer</a:t>
            </a:r>
            <a:endParaRPr dirty="0" sz="18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06" name="Title 1"/>
          <p:cNvSpPr txBox="1"/>
          <p:nvPr/>
        </p:nvSpPr>
        <p:spPr>
          <a:xfrm>
            <a:off x="309740" y="375246"/>
            <a:ext cx="8520600" cy="510539"/>
          </a:xfrm>
          <a:prstGeom prst="rect"/>
          <a:noFill/>
          <a:ln>
            <a:noFill/>
          </a:ln>
        </p:spPr>
        <p:txBody>
          <a:bodyPr anchor="t" anchorCtr="0" bIns="45720" compatLnSpc="1" forceAA="0" fromWordArt="0" horzOverflow="overflow" lIns="91440" numCol="1" rIns="91440" rot="0" rtlCol="0" spcCol="0" spcFirstLastPara="0" tIns="45720" vert="horz" vertOverflow="overflow" wrap="square">
            <a:prstTxWarp prst="textNoShap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b="1" sz="2400" lang="en-US">
                <a:solidFill>
                  <a:srgbClr val="002060"/>
                </a:solidFill>
                <a:latin typeface="Arial" panose="020B0604020202020204" pitchFamily="34" charset="0"/>
                <a:cs typeface="Arial" panose="020B0604020202020204" pitchFamily="34" charset="0"/>
              </a:rPr>
              <a:t>Video of Project Demo</a:t>
            </a:r>
            <a:endParaRPr b="1" dirty="0" sz="2400" lang="en-IN">
              <a:solidFill>
                <a:srgbClr val="002060"/>
              </a:solidFill>
              <a:latin typeface="Arial" panose="020B0604020202020204" pitchFamily="34" charset="0"/>
              <a:cs typeface="Arial" panose="020B0604020202020204" pitchFamily="34" charset="0"/>
            </a:endParaRPr>
          </a:p>
        </p:txBody>
      </p:sp>
      <p:pic>
        <p:nvPicPr>
          <p:cNvPr id="2097159"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398317" y="1013051"/>
            <a:ext cx="8244283" cy="3675315"/>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59">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59"/>
                                        </p:tgtEl>
                                      </p:cBhvr>
                                    </p:cmd>
                                  </p:childTnLst>
                                </p:cTn>
                              </p:par>
                            </p:childTnLst>
                          </p:cTn>
                        </p:par>
                      </p:childTnLst>
                    </p:cTn>
                  </p:par>
                </p:childTnLst>
              </p:cTn>
              <p:nextCondLst>
                <p:cond evt="onClick" delay="0">
                  <p:tgtEl>
                    <p:spTgt spid="2097159">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5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07" name="Title 1"/>
          <p:cNvSpPr>
            <a:spLocks noGrp="1"/>
          </p:cNvSpPr>
          <p:nvPr>
            <p:ph type="title"/>
          </p:nvPr>
        </p:nvSpPr>
        <p:spPr>
          <a:xfrm>
            <a:off x="311700" y="445025"/>
            <a:ext cx="8520600" cy="510540"/>
          </a:xfrm>
          <a:noFill/>
          <a:ln>
            <a:noFill/>
          </a:ln>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sz="2400" lang="en-US">
                <a:solidFill>
                  <a:srgbClr val="002060"/>
                </a:solidFill>
                <a:latin typeface="Arial" panose="020B0604020202020204" pitchFamily="34" charset="0"/>
                <a:cs typeface="Arial" panose="020B0604020202020204" pitchFamily="34" charset="0"/>
              </a:rPr>
              <a:t>Conclusion</a:t>
            </a:r>
            <a:endParaRPr b="1" sz="2400" lang="en-IN">
              <a:solidFill>
                <a:srgbClr val="002060"/>
              </a:solidFill>
              <a:latin typeface="Arial" panose="020B0604020202020204" pitchFamily="34" charset="0"/>
              <a:cs typeface="Arial" panose="020B0604020202020204" pitchFamily="34" charset="0"/>
            </a:endParaRPr>
          </a:p>
        </p:txBody>
      </p:sp>
      <p:sp>
        <p:nvSpPr>
          <p:cNvPr id="1048608" name="TextBox 2"/>
          <p:cNvSpPr txBox="1"/>
          <p:nvPr/>
        </p:nvSpPr>
        <p:spPr>
          <a:xfrm>
            <a:off x="1052423" y="1362974"/>
            <a:ext cx="7194430" cy="2377441"/>
          </a:xfrm>
          <a:prstGeom prst="rect"/>
          <a:noFill/>
        </p:spPr>
        <p:txBody>
          <a:bodyPr rtlCol="0" wrap="square">
            <a:spAutoFit/>
          </a:bodyPr>
          <a:p>
            <a:pPr algn="just">
              <a:lnSpc>
                <a:spcPct val="150000"/>
              </a:lnSpc>
            </a:pPr>
            <a:r>
              <a:rPr dirty="0" sz="1800" lang="en-US">
                <a:effectLst/>
                <a:latin typeface="Times New Roman" panose="02020603050405020304" pitchFamily="18" charset="0"/>
                <a:ea typeface="Calibri" panose="020F0502020204030204" pitchFamily="34" charset="0"/>
                <a:cs typeface="Times New Roman" panose="02020603050405020304" pitchFamily="18" charset="0"/>
              </a:rPr>
              <a:t>	</a:t>
            </a:r>
            <a:r>
              <a:rPr dirty="0" sz="1800" lang="en-US">
                <a:latin typeface="Times New Roman" pitchFamily="18" charset="0"/>
                <a:cs typeface="Times New Roman" pitchFamily="18" charset="0"/>
              </a:rPr>
              <a:t>This project has successfully demonstrated the power of </a:t>
            </a:r>
            <a:r>
              <a:rPr b="1" dirty="0" sz="1800" lang="en-US">
                <a:latin typeface="Times New Roman" pitchFamily="18" charset="0"/>
                <a:cs typeface="Times New Roman" pitchFamily="18" charset="0"/>
              </a:rPr>
              <a:t>customer segmentation</a:t>
            </a:r>
            <a:r>
              <a:rPr dirty="0" sz="1800" lang="en-US">
                <a:latin typeface="Times New Roman" pitchFamily="18" charset="0"/>
                <a:cs typeface="Times New Roman" pitchFamily="18" charset="0"/>
              </a:rPr>
              <a:t> and </a:t>
            </a:r>
            <a:r>
              <a:rPr b="1" dirty="0" sz="1800" lang="en-US">
                <a:latin typeface="Times New Roman" pitchFamily="18" charset="0"/>
                <a:cs typeface="Times New Roman" pitchFamily="18" charset="0"/>
              </a:rPr>
              <a:t>personalization</a:t>
            </a:r>
            <a:r>
              <a:rPr dirty="0" sz="1800" lang="en-US">
                <a:latin typeface="Times New Roman" pitchFamily="18" charset="0"/>
                <a:cs typeface="Times New Roman" pitchFamily="18" charset="0"/>
              </a:rPr>
              <a:t> in enhancing marketing strategies and customer engagement. By applying </a:t>
            </a:r>
            <a:r>
              <a:rPr b="1" dirty="0" sz="1800" lang="en-US">
                <a:latin typeface="Times New Roman" pitchFamily="18" charset="0"/>
                <a:cs typeface="Times New Roman" pitchFamily="18" charset="0"/>
              </a:rPr>
              <a:t>K-Means clustering</a:t>
            </a:r>
            <a:r>
              <a:rPr dirty="0" sz="1800" lang="en-US">
                <a:latin typeface="Times New Roman" pitchFamily="18" charset="0"/>
                <a:cs typeface="Times New Roman" pitchFamily="18" charset="0"/>
              </a:rPr>
              <a:t> to segment customers based on </a:t>
            </a:r>
            <a:r>
              <a:rPr b="1" dirty="0" sz="1800" lang="en-US">
                <a:latin typeface="Times New Roman" pitchFamily="18" charset="0"/>
                <a:cs typeface="Times New Roman" pitchFamily="18" charset="0"/>
              </a:rPr>
              <a:t>Age</a:t>
            </a:r>
            <a:r>
              <a:rPr dirty="0" sz="1800" lang="en-US">
                <a:latin typeface="Times New Roman" pitchFamily="18" charset="0"/>
                <a:cs typeface="Times New Roman" pitchFamily="18" charset="0"/>
              </a:rPr>
              <a:t> and </a:t>
            </a:r>
            <a:r>
              <a:rPr b="1" dirty="0" sz="1800" lang="en-US">
                <a:latin typeface="Times New Roman" pitchFamily="18" charset="0"/>
                <a:cs typeface="Times New Roman" pitchFamily="18" charset="0"/>
              </a:rPr>
              <a:t>Annual Income</a:t>
            </a:r>
            <a:r>
              <a:rPr dirty="0" sz="1800" lang="en-US">
                <a:latin typeface="Times New Roman" pitchFamily="18" charset="0"/>
                <a:cs typeface="Times New Roman" pitchFamily="18" charset="0"/>
              </a:rPr>
              <a:t>, the project has provided valuable insights into how businesses can tailor their offerings to different customer groups.</a:t>
            </a:r>
            <a:endParaRPr dirty="0" sz="22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09" name="Title 1"/>
          <p:cNvSpPr>
            <a:spLocks noGrp="1"/>
          </p:cNvSpPr>
          <p:nvPr>
            <p:ph type="title"/>
          </p:nvPr>
        </p:nvSpPr>
        <p:spPr>
          <a:xfrm>
            <a:off x="311700" y="445025"/>
            <a:ext cx="8520600" cy="510540"/>
          </a:xfrm>
          <a:noFill/>
          <a:ln>
            <a:noFill/>
          </a:ln>
        </p:spPr>
        <p:txBody>
          <a:bodyPr anchor="t" anchorCtr="0" bIns="45720" compatLnSpc="1" forceAA="0" fromWordArt="0" horzOverflow="overflow" lIns="91440" numCol="1" rIns="91440" rot="0" rtlCol="0" spcCol="0" spcFirstLastPara="0" tIns="45720" vert="horz" vertOverflow="overflow" wrap="square">
            <a:prstTxWarp prst="textNoShape"/>
            <a:spAutoFit/>
          </a:bodyPr>
          <a:p>
            <a:r>
              <a:rPr b="1" sz="2400" lang="en-US">
                <a:solidFill>
                  <a:srgbClr val="002060"/>
                </a:solidFill>
                <a:latin typeface="Arial" panose="020B0604020202020204" pitchFamily="34" charset="0"/>
                <a:cs typeface="Arial" panose="020B0604020202020204" pitchFamily="34" charset="0"/>
              </a:rPr>
              <a:t>Future Scope</a:t>
            </a:r>
            <a:endParaRPr b="1" sz="2400" lang="en-IN">
              <a:solidFill>
                <a:srgbClr val="002060"/>
              </a:solidFill>
              <a:latin typeface="Arial" panose="020B0604020202020204" pitchFamily="34" charset="0"/>
              <a:cs typeface="Arial" panose="020B0604020202020204" pitchFamily="34" charset="0"/>
            </a:endParaRPr>
          </a:p>
        </p:txBody>
      </p:sp>
      <p:sp>
        <p:nvSpPr>
          <p:cNvPr id="1048610" name="TextBox 2"/>
          <p:cNvSpPr txBox="1"/>
          <p:nvPr/>
        </p:nvSpPr>
        <p:spPr>
          <a:xfrm>
            <a:off x="1106311" y="950929"/>
            <a:ext cx="6778232" cy="4206240"/>
          </a:xfrm>
          <a:prstGeom prst="rect"/>
          <a:noFill/>
        </p:spPr>
        <p:txBody>
          <a:bodyPr rtlCol="0" wrap="square">
            <a:spAutoFit/>
          </a:bodyPr>
          <a:p>
            <a:pPr>
              <a:lnSpc>
                <a:spcPct val="150000"/>
              </a:lnSpc>
            </a:pPr>
            <a:r>
              <a:rPr dirty="0" sz="1800" lang="en-US">
                <a:latin typeface="Times New Roman" panose="02020603050405020304" pitchFamily="18" charset="0"/>
                <a:cs typeface="Times New Roman" panose="02020603050405020304" pitchFamily="18" charset="0"/>
              </a:rPr>
              <a:t>	</a:t>
            </a:r>
            <a:r>
              <a:rPr dirty="0" sz="1800" lang="en-US">
                <a:latin typeface="Times New Roman" panose="02020603050405020304" pitchFamily="18" charset="0"/>
                <a:cs typeface="Times New Roman" panose="02020603050405020304" pitchFamily="18" charset="0"/>
              </a:rPr>
              <a:t>The future of customer segmentation and personalization is driven by advancements in technology, data availability, and evolving customer expectations. Here's a detailed look at the potential future developments.</a:t>
            </a:r>
            <a:endParaRPr dirty="0" sz="1800" lang="en-US">
              <a:latin typeface="Times New Roman" panose="02020603050405020304" pitchFamily="18" charset="0"/>
              <a:cs typeface="Times New Roman" panose="02020603050405020304" pitchFamily="18" charset="0"/>
            </a:endParaRPr>
          </a:p>
          <a:p>
            <a:pPr>
              <a:lnSpc>
                <a:spcPct val="150000"/>
              </a:lnSpc>
            </a:pPr>
            <a:endParaRPr dirty="0" sz="1800" lang="en-US">
              <a:latin typeface="Times New Roman" panose="02020603050405020304" pitchFamily="18" charset="0"/>
              <a:cs typeface="Times New Roman" panose="02020603050405020304" pitchFamily="18" charset="0"/>
            </a:endParaRPr>
          </a:p>
          <a:p>
            <a:pPr indent="-285750" marL="285750">
              <a:lnSpc>
                <a:spcPct val="150000"/>
              </a:lnSpc>
              <a:buFont typeface="Arial" panose="020B0604020202020204" pitchFamily="34" charset="0"/>
              <a:buChar char="•"/>
            </a:pPr>
            <a:r>
              <a:rPr dirty="0" sz="1800" lang="en-US" smtClean="0">
                <a:latin typeface="Times New Roman" panose="02020603050405020304" pitchFamily="18" charset="0"/>
                <a:cs typeface="Times New Roman" panose="02020603050405020304" pitchFamily="18" charset="0"/>
              </a:rPr>
              <a:t>Real-time Segmentation</a:t>
            </a:r>
            <a:endParaRPr dirty="0" sz="1800" lang="en-US">
              <a:latin typeface="Times New Roman" panose="02020603050405020304" pitchFamily="18" charset="0"/>
              <a:cs typeface="Times New Roman" panose="02020603050405020304" pitchFamily="18" charset="0"/>
            </a:endParaRPr>
          </a:p>
          <a:p>
            <a:pPr indent="-285750" marL="285750">
              <a:lnSpc>
                <a:spcPct val="150000"/>
              </a:lnSpc>
              <a:buFont typeface="Arial" panose="020B0604020202020204" pitchFamily="34" charset="0"/>
              <a:buChar char="•"/>
            </a:pPr>
            <a:r>
              <a:rPr dirty="0" sz="1800" lang="en-US" smtClean="0">
                <a:latin typeface="Times New Roman" panose="02020603050405020304" pitchFamily="18" charset="0"/>
                <a:cs typeface="Times New Roman" panose="02020603050405020304" pitchFamily="18" charset="0"/>
              </a:rPr>
              <a:t>Enhanced </a:t>
            </a:r>
            <a:r>
              <a:rPr dirty="0" sz="1800" lang="en-US" err="1" smtClean="0">
                <a:latin typeface="Times New Roman" panose="02020603050405020304" pitchFamily="18" charset="0"/>
                <a:cs typeface="Times New Roman" panose="02020603050405020304" pitchFamily="18" charset="0"/>
              </a:rPr>
              <a:t>dtta</a:t>
            </a:r>
            <a:r>
              <a:rPr dirty="0" sz="1800" lang="en-US" smtClean="0">
                <a:latin typeface="Times New Roman" panose="02020603050405020304" pitchFamily="18" charset="0"/>
                <a:cs typeface="Times New Roman" panose="02020603050405020304" pitchFamily="18" charset="0"/>
              </a:rPr>
              <a:t> Utilization</a:t>
            </a:r>
          </a:p>
          <a:p>
            <a:pPr indent="-285750" marL="285750">
              <a:lnSpc>
                <a:spcPct val="150000"/>
              </a:lnSpc>
              <a:buFont typeface="Arial" panose="020B0604020202020204" pitchFamily="34" charset="0"/>
              <a:buChar char="•"/>
            </a:pPr>
            <a:r>
              <a:rPr dirty="0" sz="1800" lang="en-US" err="1" smtClean="0">
                <a:latin typeface="Times New Roman" panose="02020603050405020304" pitchFamily="18" charset="0"/>
                <a:cs typeface="Times New Roman" panose="02020603050405020304" pitchFamily="18" charset="0"/>
              </a:rPr>
              <a:t>Omnichannel</a:t>
            </a:r>
            <a:r>
              <a:rPr dirty="0" sz="1800" lang="en-US" smtClean="0">
                <a:latin typeface="Times New Roman" panose="02020603050405020304" pitchFamily="18" charset="0"/>
                <a:cs typeface="Times New Roman" panose="02020603050405020304" pitchFamily="18" charset="0"/>
              </a:rPr>
              <a:t> Personalization</a:t>
            </a:r>
          </a:p>
          <a:p>
            <a:pPr indent="-285750" marL="285750">
              <a:lnSpc>
                <a:spcPct val="150000"/>
              </a:lnSpc>
              <a:buFont typeface="Arial" panose="020B0604020202020204" pitchFamily="34" charset="0"/>
              <a:buChar char="•"/>
            </a:pPr>
            <a:r>
              <a:rPr dirty="0" sz="1800" lang="en-US" smtClean="0">
                <a:latin typeface="Times New Roman" panose="02020603050405020304" pitchFamily="18" charset="0"/>
                <a:cs typeface="Times New Roman" panose="02020603050405020304" pitchFamily="18" charset="0"/>
              </a:rPr>
              <a:t>Emotional and Behavioral Personalization</a:t>
            </a:r>
            <a:endParaRPr dirty="0" lang="en-IN">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Lenovo</cp:lastModifiedBy>
  <dcterms:created xsi:type="dcterms:W3CDTF">2024-11-16T16:16:38Z</dcterms:created>
  <dcterms:modified xsi:type="dcterms:W3CDTF">2024-11-16T16:16:38Z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e983c3bb71f94d62958ccd4325dbb008</vt:lpwstr>
  </property>
</Properties>
</file>